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5" r:id="rId3"/>
    <p:sldId id="266" r:id="rId4"/>
    <p:sldId id="261" r:id="rId5"/>
    <p:sldId id="264" r:id="rId6"/>
    <p:sldId id="262" r:id="rId7"/>
    <p:sldId id="269" r:id="rId8"/>
    <p:sldId id="259" r:id="rId9"/>
    <p:sldId id="260" r:id="rId10"/>
    <p:sldId id="270" r:id="rId11"/>
    <p:sldId id="263"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3"/>
    <p:restoredTop sz="95707"/>
  </p:normalViewPr>
  <p:slideViewPr>
    <p:cSldViewPr snapToGrid="0" snapToObjects="1">
      <p:cViewPr varScale="1">
        <p:scale>
          <a:sx n="100" d="100"/>
          <a:sy n="100" d="100"/>
        </p:scale>
        <p:origin x="19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C7E32-7DF9-4042-AE90-B8B557BA069D}" type="datetimeFigureOut">
              <a:rPr lang="en-US" smtClean="0"/>
              <a:t>3/12/21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87143-1A13-0A43-B94B-43D09D783BEB}" type="slidenum">
              <a:rPr lang="en-US" smtClean="0"/>
              <a:t>‹#›</a:t>
            </a:fld>
            <a:endParaRPr lang="en-US"/>
          </a:p>
        </p:txBody>
      </p:sp>
    </p:spTree>
    <p:extLst>
      <p:ext uri="{BB962C8B-B14F-4D97-AF65-F5344CB8AC3E}">
        <p14:creationId xmlns:p14="http://schemas.microsoft.com/office/powerpoint/2010/main" val="285382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87143-1A13-0A43-B94B-43D09D783BEB}" type="slidenum">
              <a:rPr lang="en-US" smtClean="0"/>
              <a:t>2</a:t>
            </a:fld>
            <a:endParaRPr lang="en-US"/>
          </a:p>
        </p:txBody>
      </p:sp>
    </p:spTree>
    <p:extLst>
      <p:ext uri="{BB962C8B-B14F-4D97-AF65-F5344CB8AC3E}">
        <p14:creationId xmlns:p14="http://schemas.microsoft.com/office/powerpoint/2010/main" val="280320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1387143-1A13-0A43-B94B-43D09D783BEB}" type="slidenum">
              <a:rPr lang="en-US" smtClean="0"/>
              <a:t>4</a:t>
            </a:fld>
            <a:endParaRPr lang="en-US"/>
          </a:p>
        </p:txBody>
      </p:sp>
    </p:spTree>
    <p:extLst>
      <p:ext uri="{BB962C8B-B14F-4D97-AF65-F5344CB8AC3E}">
        <p14:creationId xmlns:p14="http://schemas.microsoft.com/office/powerpoint/2010/main" val="174048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87143-1A13-0A43-B94B-43D09D783BEB}" type="slidenum">
              <a:rPr lang="en-US" smtClean="0"/>
              <a:t>5</a:t>
            </a:fld>
            <a:endParaRPr lang="en-US"/>
          </a:p>
        </p:txBody>
      </p:sp>
    </p:spTree>
    <p:extLst>
      <p:ext uri="{BB962C8B-B14F-4D97-AF65-F5344CB8AC3E}">
        <p14:creationId xmlns:p14="http://schemas.microsoft.com/office/powerpoint/2010/main" val="219580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87143-1A13-0A43-B94B-43D09D783BEB}" type="slidenum">
              <a:rPr lang="en-US" smtClean="0"/>
              <a:t>6</a:t>
            </a:fld>
            <a:endParaRPr lang="en-US"/>
          </a:p>
        </p:txBody>
      </p:sp>
    </p:spTree>
    <p:extLst>
      <p:ext uri="{BB962C8B-B14F-4D97-AF65-F5344CB8AC3E}">
        <p14:creationId xmlns:p14="http://schemas.microsoft.com/office/powerpoint/2010/main" val="274956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87143-1A13-0A43-B94B-43D09D783BEB}" type="slidenum">
              <a:rPr lang="en-US" smtClean="0"/>
              <a:t>7</a:t>
            </a:fld>
            <a:endParaRPr lang="en-US"/>
          </a:p>
        </p:txBody>
      </p:sp>
    </p:spTree>
    <p:extLst>
      <p:ext uri="{BB962C8B-B14F-4D97-AF65-F5344CB8AC3E}">
        <p14:creationId xmlns:p14="http://schemas.microsoft.com/office/powerpoint/2010/main" val="122399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F3A3-7FFF-2B44-A0F3-3E798293F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774190-289D-784A-8FB9-AD7EB56EB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76898A-7CA8-DF48-8631-0DBE49D87784}"/>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5" name="Footer Placeholder 4">
            <a:extLst>
              <a:ext uri="{FF2B5EF4-FFF2-40B4-BE49-F238E27FC236}">
                <a16:creationId xmlns:a16="http://schemas.microsoft.com/office/drawing/2014/main" id="{32FE9D0B-2F1E-6449-BE56-A856B2738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51CEB-7CA1-934D-A9D7-3A61AF99862F}"/>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393967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7CEA-031B-2E40-896E-3C2B4331CE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D510DD-42C4-2D4D-AB55-64EBFA5D36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D8231-FAE8-1147-8F30-C663EC7E264B}"/>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5" name="Footer Placeholder 4">
            <a:extLst>
              <a:ext uri="{FF2B5EF4-FFF2-40B4-BE49-F238E27FC236}">
                <a16:creationId xmlns:a16="http://schemas.microsoft.com/office/drawing/2014/main" id="{B9BC84E4-2C63-D14B-A620-B549C20CD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C146B-5164-6F46-8EA6-6DA9D9BE12C4}"/>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339172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BE9497-94B4-0E40-B282-E73CF9B8C7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C1B836-5206-474A-8341-45858B81E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4A181-1063-EE49-A341-39B0F2B46F7B}"/>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5" name="Footer Placeholder 4">
            <a:extLst>
              <a:ext uri="{FF2B5EF4-FFF2-40B4-BE49-F238E27FC236}">
                <a16:creationId xmlns:a16="http://schemas.microsoft.com/office/drawing/2014/main" id="{EAA7BD19-C10A-4A4E-AEEA-4711E4CD3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E54B7-3711-464A-A49A-31D062259235}"/>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41096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5C14-F904-6D4D-9AAE-75E30DD65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E6520-A0FA-7144-8AFD-BF0B2EFF8D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9E433-8396-794C-9EE2-73D23F0A2AE1}"/>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5" name="Footer Placeholder 4">
            <a:extLst>
              <a:ext uri="{FF2B5EF4-FFF2-40B4-BE49-F238E27FC236}">
                <a16:creationId xmlns:a16="http://schemas.microsoft.com/office/drawing/2014/main" id="{13485605-0021-0442-BC0F-30EBA1F4C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35E3C-A701-FE40-B633-79F4D0508CEE}"/>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122483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0083-FCD7-7747-9E94-3818235F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05FD4A-3807-3448-9216-F1D3B9C09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3935C-6DD9-8243-BE78-F2681367F79A}"/>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5" name="Footer Placeholder 4">
            <a:extLst>
              <a:ext uri="{FF2B5EF4-FFF2-40B4-BE49-F238E27FC236}">
                <a16:creationId xmlns:a16="http://schemas.microsoft.com/office/drawing/2014/main" id="{9A3DD724-CF0B-2A47-BEEB-6D6DEDF1D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ADF5B-1593-2749-9622-10D5B5F915FD}"/>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213969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8D6E-952B-6D40-A923-298FFE655F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E618D-D29A-5047-B3B7-5037C51129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783B24-2573-944D-B515-7C34AC2096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6F31E-7A5E-024A-AED8-7650BB48268D}"/>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6" name="Footer Placeholder 5">
            <a:extLst>
              <a:ext uri="{FF2B5EF4-FFF2-40B4-BE49-F238E27FC236}">
                <a16:creationId xmlns:a16="http://schemas.microsoft.com/office/drawing/2014/main" id="{913C53A7-78BF-494E-BDE8-EEFC61561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A17FF-A717-DD43-8FEF-D1B75A17C3B8}"/>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274964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B477-54A2-2749-9C9A-05464E10A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E33D9-0E46-C144-AAE6-EEA504FF6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95928-6567-4D43-80AB-2C2245D34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9C821A-9984-A246-ACEA-BFFE2DB78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1CE74-D0D4-154B-9905-BE9CE22A76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05CAD3-5A9B-6B4F-BE42-ABE2EABA762B}"/>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8" name="Footer Placeholder 7">
            <a:extLst>
              <a:ext uri="{FF2B5EF4-FFF2-40B4-BE49-F238E27FC236}">
                <a16:creationId xmlns:a16="http://schemas.microsoft.com/office/drawing/2014/main" id="{8CB2BAAC-F383-FD46-8E67-2F02BAAD8B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2D632-E9E2-804F-AAD2-60AFD9B340DB}"/>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156298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836D-656E-E04D-AA80-C3EC5BABB9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2D764B-55D9-0F49-AFFB-D10431FEF211}"/>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4" name="Footer Placeholder 3">
            <a:extLst>
              <a:ext uri="{FF2B5EF4-FFF2-40B4-BE49-F238E27FC236}">
                <a16:creationId xmlns:a16="http://schemas.microsoft.com/office/drawing/2014/main" id="{013F2E4F-20BC-744F-9FC2-90C522C13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8E6E27-7044-DB41-A144-79917CD84E4E}"/>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262825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CAA08-96B5-9C4A-A92F-AFA0910162AC}"/>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3" name="Footer Placeholder 2">
            <a:extLst>
              <a:ext uri="{FF2B5EF4-FFF2-40B4-BE49-F238E27FC236}">
                <a16:creationId xmlns:a16="http://schemas.microsoft.com/office/drawing/2014/main" id="{E8673A5D-82E5-C44E-97D0-99F8340D9F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CBCC4D-3731-4D47-8085-4B8385BD6354}"/>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81180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5CFA-51AB-8E4A-BF59-1D1614E8F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3BBF3-0BC6-FA43-9504-7771BFA77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B4593-5A72-DA45-ACF8-648C0FB86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71E6-95D9-2140-94CA-E6A852E880B4}"/>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6" name="Footer Placeholder 5">
            <a:extLst>
              <a:ext uri="{FF2B5EF4-FFF2-40B4-BE49-F238E27FC236}">
                <a16:creationId xmlns:a16="http://schemas.microsoft.com/office/drawing/2014/main" id="{FF4586B1-2440-9648-86C8-FC217D048A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B5A5F-0B57-2643-B54E-4633108AD1E3}"/>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141239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2BEB-A857-A24D-BCB3-30CE56F28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D3404-6741-E94B-A44A-285209C88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042D7-C366-1048-9A33-50FE7746B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FE75D-5DCF-034E-95E0-7F970BCDDD9E}"/>
              </a:ext>
            </a:extLst>
          </p:cNvPr>
          <p:cNvSpPr>
            <a:spLocks noGrp="1"/>
          </p:cNvSpPr>
          <p:nvPr>
            <p:ph type="dt" sz="half" idx="10"/>
          </p:nvPr>
        </p:nvSpPr>
        <p:spPr/>
        <p:txBody>
          <a:bodyPr/>
          <a:lstStyle/>
          <a:p>
            <a:fld id="{A2B59DCC-E9EC-F848-BA68-867BC2C16DD9}" type="datetimeFigureOut">
              <a:rPr lang="en-US" smtClean="0"/>
              <a:t>3/12/21</a:t>
            </a:fld>
            <a:endParaRPr lang="en-US"/>
          </a:p>
        </p:txBody>
      </p:sp>
      <p:sp>
        <p:nvSpPr>
          <p:cNvPr id="6" name="Footer Placeholder 5">
            <a:extLst>
              <a:ext uri="{FF2B5EF4-FFF2-40B4-BE49-F238E27FC236}">
                <a16:creationId xmlns:a16="http://schemas.microsoft.com/office/drawing/2014/main" id="{D6003B45-5794-5A43-83A5-5316B5573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BD919-A716-324D-8084-B5A8AEABA16E}"/>
              </a:ext>
            </a:extLst>
          </p:cNvPr>
          <p:cNvSpPr>
            <a:spLocks noGrp="1"/>
          </p:cNvSpPr>
          <p:nvPr>
            <p:ph type="sldNum" sz="quarter" idx="12"/>
          </p:nvPr>
        </p:nvSpPr>
        <p:spPr/>
        <p:txBody>
          <a:bodyPr/>
          <a:lstStyle/>
          <a:p>
            <a:fld id="{AFE6B6C7-30E6-CC43-8332-664AA826CDC0}" type="slidenum">
              <a:rPr lang="en-US" smtClean="0"/>
              <a:t>‹#›</a:t>
            </a:fld>
            <a:endParaRPr lang="en-US"/>
          </a:p>
        </p:txBody>
      </p:sp>
    </p:spTree>
    <p:extLst>
      <p:ext uri="{BB962C8B-B14F-4D97-AF65-F5344CB8AC3E}">
        <p14:creationId xmlns:p14="http://schemas.microsoft.com/office/powerpoint/2010/main" val="60027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4141F-FBE6-2446-8BF2-522E6C236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AF9020-ABC4-2943-8F95-5FE0B44B8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021F3-D733-3A45-B0F7-6EC8E4B8B4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59DCC-E9EC-F848-BA68-867BC2C16DD9}" type="datetimeFigureOut">
              <a:rPr lang="en-US" smtClean="0"/>
              <a:t>3/12/21</a:t>
            </a:fld>
            <a:endParaRPr lang="en-US"/>
          </a:p>
        </p:txBody>
      </p:sp>
      <p:sp>
        <p:nvSpPr>
          <p:cNvPr id="5" name="Footer Placeholder 4">
            <a:extLst>
              <a:ext uri="{FF2B5EF4-FFF2-40B4-BE49-F238E27FC236}">
                <a16:creationId xmlns:a16="http://schemas.microsoft.com/office/drawing/2014/main" id="{D1393617-8115-6A4B-99C1-C9B4C16C2C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9379EE-F361-954C-970F-2096F8583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6B6C7-30E6-CC43-8332-664AA826CDC0}" type="slidenum">
              <a:rPr lang="en-US" smtClean="0"/>
              <a:t>‹#›</a:t>
            </a:fld>
            <a:endParaRPr lang="en-US"/>
          </a:p>
        </p:txBody>
      </p:sp>
    </p:spTree>
    <p:extLst>
      <p:ext uri="{BB962C8B-B14F-4D97-AF65-F5344CB8AC3E}">
        <p14:creationId xmlns:p14="http://schemas.microsoft.com/office/powerpoint/2010/main" val="346486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tilde.club/~ford/write_the_newsletter.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Katherine.tsan@baruch.cuny.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pressionques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creativecommons.org/licenses/by-nc-sa/4.0/" TargetMode="External"/><Relationship Id="rId4" Type="http://schemas.openxmlformats.org/officeDocument/2006/relationships/hyperlink" Target="http://www.glca.or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historicalsimulations.files.wordpress.com/2017/03/historical-twine-project-rubric-1-0.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amplereality.itch.io/an-end-of-tarred-tw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hostos.cuny.edu/es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istoricalsimulations.files.wordpress.com/2018/02/twine-history-project-research-essay-2018.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eachoer.org/the-old-regime-and-the-oer-revolution-ga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1ECE-4FC8-3D47-B187-5F665AAA2CD7}"/>
              </a:ext>
            </a:extLst>
          </p:cNvPr>
          <p:cNvSpPr>
            <a:spLocks noGrp="1"/>
          </p:cNvSpPr>
          <p:nvPr>
            <p:ph type="ctrTitle"/>
          </p:nvPr>
        </p:nvSpPr>
        <p:spPr>
          <a:xfrm>
            <a:off x="497710" y="-44607"/>
            <a:ext cx="10868629" cy="1854839"/>
          </a:xfrm>
        </p:spPr>
        <p:txBody>
          <a:bodyPr>
            <a:normAutofit/>
          </a:bodyPr>
          <a:lstStyle/>
          <a:p>
            <a:r>
              <a:rPr lang="en-US" sz="4800" dirty="0">
                <a:latin typeface="Arial" panose="020B0604020202020204" pitchFamily="34" charset="0"/>
              </a:rPr>
              <a:t>Exploring the Pedagogical Applications of Twine</a:t>
            </a:r>
          </a:p>
        </p:txBody>
      </p:sp>
      <p:sp>
        <p:nvSpPr>
          <p:cNvPr id="3" name="Subtitle 2">
            <a:extLst>
              <a:ext uri="{FF2B5EF4-FFF2-40B4-BE49-F238E27FC236}">
                <a16:creationId xmlns:a16="http://schemas.microsoft.com/office/drawing/2014/main" id="{5747B1F8-7245-2A41-87DC-339CF7DB7DD3}"/>
              </a:ext>
            </a:extLst>
          </p:cNvPr>
          <p:cNvSpPr>
            <a:spLocks noGrp="1"/>
          </p:cNvSpPr>
          <p:nvPr>
            <p:ph type="subTitle" idx="1"/>
          </p:nvPr>
        </p:nvSpPr>
        <p:spPr>
          <a:xfrm>
            <a:off x="704335" y="1810232"/>
            <a:ext cx="10662004" cy="5047768"/>
          </a:xfrm>
        </p:spPr>
        <p:txBody>
          <a:bodyPr>
            <a:normAutofit/>
          </a:bodyPr>
          <a:lstStyle/>
          <a:p>
            <a:r>
              <a:rPr lang="en-US" sz="2600" dirty="0">
                <a:latin typeface="Arial" panose="020B0604020202020204" pitchFamily="34" charset="0"/>
              </a:rPr>
              <a:t>Katherine </a:t>
            </a:r>
            <a:r>
              <a:rPr lang="en-US" sz="2600" dirty="0" err="1">
                <a:latin typeface="Arial" panose="020B0604020202020204" pitchFamily="34" charset="0"/>
              </a:rPr>
              <a:t>Tsan</a:t>
            </a:r>
            <a:r>
              <a:rPr lang="en-US" sz="2600" dirty="0">
                <a:latin typeface="Arial" panose="020B0604020202020204" pitchFamily="34" charset="0"/>
              </a:rPr>
              <a:t>, OER Coordinator/Fellow/Educational Technologist, </a:t>
            </a:r>
          </a:p>
          <a:p>
            <a:r>
              <a:rPr lang="en-US" sz="2600" dirty="0">
                <a:latin typeface="Arial" panose="020B0604020202020204" pitchFamily="34" charset="0"/>
              </a:rPr>
              <a:t>Baruch and York Colleges-CUNY</a:t>
            </a:r>
          </a:p>
          <a:p>
            <a:endParaRPr lang="en-US" altLang="en-US" sz="1800" dirty="0">
              <a:solidFill>
                <a:srgbClr val="464646"/>
              </a:solidFill>
              <a:latin typeface="source sans pro" panose="020B0503030403020204" pitchFamily="34" charset="0"/>
            </a:endParaRPr>
          </a:p>
          <a:p>
            <a:endParaRPr lang="en-US" altLang="en-US" sz="1800" dirty="0">
              <a:solidFill>
                <a:srgbClr val="464646"/>
              </a:solidFill>
              <a:latin typeface="source sans pro" panose="020B0503030403020204" pitchFamily="34" charset="0"/>
            </a:endParaRPr>
          </a:p>
          <a:p>
            <a:endParaRPr lang="en-US" altLang="en-US" sz="1800" dirty="0">
              <a:solidFill>
                <a:srgbClr val="464646"/>
              </a:solidFill>
              <a:latin typeface="source sans pro" panose="020B0503030403020204" pitchFamily="34" charset="0"/>
            </a:endParaRPr>
          </a:p>
          <a:p>
            <a:endParaRPr lang="en-US" altLang="en-US" sz="1800" dirty="0">
              <a:solidFill>
                <a:srgbClr val="464646"/>
              </a:solidFill>
              <a:latin typeface="source sans pro" panose="020B0503030403020204" pitchFamily="34" charset="0"/>
            </a:endParaRPr>
          </a:p>
          <a:p>
            <a:endParaRPr lang="en-US" altLang="en-US" sz="1800" dirty="0">
              <a:solidFill>
                <a:srgbClr val="464646"/>
              </a:solidFill>
              <a:latin typeface="source sans pro" panose="020B0503030403020204" pitchFamily="34" charset="0"/>
            </a:endParaRPr>
          </a:p>
          <a:p>
            <a:endParaRPr lang="en-US" altLang="en-US" sz="1800" dirty="0">
              <a:solidFill>
                <a:srgbClr val="464646"/>
              </a:solidFill>
              <a:latin typeface="source sans pro" panose="020B0503030403020204" pitchFamily="34" charset="0"/>
            </a:endParaRPr>
          </a:p>
          <a:p>
            <a:endParaRPr lang="en-US" altLang="en-US" sz="1800" dirty="0">
              <a:solidFill>
                <a:srgbClr val="464646"/>
              </a:solidFill>
              <a:latin typeface="source sans pro" panose="020B0503030403020204" pitchFamily="34" charset="0"/>
            </a:endParaRPr>
          </a:p>
          <a:p>
            <a:pPr algn="l"/>
            <a:endParaRPr lang="en-US" altLang="en-US" sz="1800" dirty="0">
              <a:solidFill>
                <a:srgbClr val="464646"/>
              </a:solidFill>
              <a:latin typeface="source sans pro" panose="020B0503030403020204" pitchFamily="34" charset="0"/>
            </a:endParaRPr>
          </a:p>
          <a:p>
            <a:pPr algn="l"/>
            <a:r>
              <a:rPr lang="en-US" altLang="en-US" sz="1400" dirty="0">
                <a:solidFill>
                  <a:srgbClr val="464646"/>
                </a:solidFill>
                <a:latin typeface="Arial" panose="020B0604020202020204" pitchFamily="34" charset="0"/>
              </a:rPr>
              <a:t>This presentation is licensed</a:t>
            </a:r>
            <a:r>
              <a:rPr lang="ru-RU" altLang="en-US" sz="1400" dirty="0">
                <a:solidFill>
                  <a:srgbClr val="464646"/>
                </a:solidFill>
                <a:latin typeface="Arial" panose="020B0604020202020204" pitchFamily="34" charset="0"/>
              </a:rPr>
              <a:t> </a:t>
            </a:r>
            <a:r>
              <a:rPr lang="en-US" altLang="en-US" sz="1400" dirty="0">
                <a:solidFill>
                  <a:srgbClr val="464646"/>
                </a:solidFill>
                <a:latin typeface="Arial" panose="020B0604020202020204" pitchFamily="34" charset="0"/>
              </a:rPr>
              <a:t>under a CC-BY-SA </a:t>
            </a:r>
            <a:r>
              <a:rPr lang="en-US" altLang="en-US" sz="1400" dirty="0">
                <a:solidFill>
                  <a:srgbClr val="049CCF"/>
                </a:solidFill>
                <a:latin typeface="Arial" panose="020B0604020202020204" pitchFamily="34" charset="0"/>
                <a:hlinkClick r:id="rId2"/>
              </a:rPr>
              <a:t>Creative Commons Attribution-ShareAlike 4.0 International License</a:t>
            </a:r>
            <a:endParaRPr lang="en-US" sz="1400" i="1" dirty="0">
              <a:latin typeface="Arial" panose="020B0604020202020204" pitchFamily="34" charset="0"/>
            </a:endParaRPr>
          </a:p>
          <a:p>
            <a:endParaRPr lang="en-US" i="1" dirty="0"/>
          </a:p>
        </p:txBody>
      </p:sp>
      <p:sp>
        <p:nvSpPr>
          <p:cNvPr id="6" name="Rectangle 1">
            <a:extLst>
              <a:ext uri="{FF2B5EF4-FFF2-40B4-BE49-F238E27FC236}">
                <a16:creationId xmlns:a16="http://schemas.microsoft.com/office/drawing/2014/main" id="{E21E90EF-91BB-4849-8222-9AF686ADEBD5}"/>
              </a:ext>
            </a:extLst>
          </p:cNvPr>
          <p:cNvSpPr>
            <a:spLocks noChangeArrowheads="1"/>
          </p:cNvSpPr>
          <p:nvPr/>
        </p:nvSpPr>
        <p:spPr bwMode="auto">
          <a:xfrm>
            <a:off x="0" y="-721715"/>
            <a:ext cx="12192000"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10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Creative Commons License">
            <a:hlinkClick r:id="rId2"/>
            <a:extLst>
              <a:ext uri="{FF2B5EF4-FFF2-40B4-BE49-F238E27FC236}">
                <a16:creationId xmlns:a16="http://schemas.microsoft.com/office/drawing/2014/main" id="{BE753CA9-0D85-A840-93BB-9AF3BB960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698" y="5591133"/>
            <a:ext cx="1418641" cy="4997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41F75A8-E8C3-7647-9DE0-18F5E9FCF6C7}"/>
              </a:ext>
            </a:extLst>
          </p:cNvPr>
          <p:cNvPicPr>
            <a:picLocks noChangeAspect="1"/>
          </p:cNvPicPr>
          <p:nvPr/>
        </p:nvPicPr>
        <p:blipFill>
          <a:blip r:embed="rId4"/>
          <a:stretch>
            <a:fillRect/>
          </a:stretch>
        </p:blipFill>
        <p:spPr>
          <a:xfrm>
            <a:off x="3474911" y="2738049"/>
            <a:ext cx="5598695" cy="2799348"/>
          </a:xfrm>
          <a:prstGeom prst="rect">
            <a:avLst/>
          </a:prstGeom>
        </p:spPr>
      </p:pic>
    </p:spTree>
    <p:extLst>
      <p:ext uri="{BB962C8B-B14F-4D97-AF65-F5344CB8AC3E}">
        <p14:creationId xmlns:p14="http://schemas.microsoft.com/office/powerpoint/2010/main" val="196763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CD73-143A-6146-857D-CFA588C0A1E3}"/>
              </a:ext>
            </a:extLst>
          </p:cNvPr>
          <p:cNvSpPr>
            <a:spLocks noGrp="1"/>
          </p:cNvSpPr>
          <p:nvPr>
            <p:ph type="title"/>
          </p:nvPr>
        </p:nvSpPr>
        <p:spPr/>
        <p:txBody>
          <a:bodyPr/>
          <a:lstStyle/>
          <a:p>
            <a:pPr algn="ctr"/>
            <a:r>
              <a:rPr lang="en-US" dirty="0">
                <a:latin typeface="Arial" panose="020B0604020202020204" pitchFamily="34" charset="0"/>
              </a:rPr>
              <a:t>Sociology/Anthropology</a:t>
            </a:r>
          </a:p>
        </p:txBody>
      </p:sp>
      <p:sp>
        <p:nvSpPr>
          <p:cNvPr id="3" name="Content Placeholder 2">
            <a:extLst>
              <a:ext uri="{FF2B5EF4-FFF2-40B4-BE49-F238E27FC236}">
                <a16:creationId xmlns:a16="http://schemas.microsoft.com/office/drawing/2014/main" id="{FF444DB7-59C0-7347-B862-D02E919A8BD5}"/>
              </a:ext>
            </a:extLst>
          </p:cNvPr>
          <p:cNvSpPr>
            <a:spLocks noGrp="1"/>
          </p:cNvSpPr>
          <p:nvPr>
            <p:ph idx="1"/>
          </p:nvPr>
        </p:nvSpPr>
        <p:spPr/>
        <p:txBody>
          <a:bodyPr>
            <a:normAutofit fontScale="32500" lnSpcReduction="20000"/>
          </a:bodyPr>
          <a:lstStyle/>
          <a:p>
            <a:pPr marL="0" indent="0">
              <a:lnSpc>
                <a:spcPct val="120000"/>
              </a:lnSpc>
              <a:buNone/>
            </a:pPr>
            <a:r>
              <a:rPr lang="en-US" sz="7000" dirty="0">
                <a:latin typeface="Arial" panose="020B0604020202020204" pitchFamily="34" charset="0"/>
              </a:rPr>
              <a:t>Create branching scenarios of the future of the modern human species based on—and polemicizing with—theories by public intellectuals and articles in the news about developments in genetics, technology and medicine.</a:t>
            </a:r>
          </a:p>
          <a:p>
            <a:pPr marL="0" indent="0">
              <a:lnSpc>
                <a:spcPct val="120000"/>
              </a:lnSpc>
              <a:buNone/>
            </a:pPr>
            <a:endParaRPr lang="en-US" sz="7000" i="1" dirty="0">
              <a:latin typeface="Arial" panose="020B0604020202020204" pitchFamily="34" charset="0"/>
            </a:endParaRPr>
          </a:p>
          <a:p>
            <a:pPr marL="0" indent="0">
              <a:lnSpc>
                <a:spcPct val="120000"/>
              </a:lnSpc>
              <a:buNone/>
            </a:pPr>
            <a:r>
              <a:rPr lang="en-US" sz="7000" i="1" dirty="0">
                <a:latin typeface="Arial" panose="020B0604020202020204" pitchFamily="34" charset="0"/>
              </a:rPr>
              <a:t>In </a:t>
            </a:r>
            <a:r>
              <a:rPr lang="en-US" sz="7000" dirty="0">
                <a:latin typeface="Arial" panose="020B0604020202020204" pitchFamily="34" charset="0"/>
              </a:rPr>
              <a:t>Homo Deus (2015), </a:t>
            </a:r>
            <a:r>
              <a:rPr lang="en-US" sz="7000" i="1" dirty="0">
                <a:latin typeface="Arial" panose="020B0604020202020204" pitchFamily="34" charset="0"/>
              </a:rPr>
              <a:t>historian Yuval Harari analyzes patterns of past and current behavioral trends to suggest possible—and bleak—scenarios for our future as upgraded humans.</a:t>
            </a:r>
            <a:r>
              <a:rPr lang="en-US" sz="7000" dirty="0">
                <a:latin typeface="Arial" panose="020B0604020202020204" pitchFamily="34" charset="0"/>
              </a:rPr>
              <a:t> </a:t>
            </a:r>
            <a:r>
              <a:rPr lang="en-US" sz="7000" i="1" dirty="0">
                <a:latin typeface="Arial" panose="020B0604020202020204" pitchFamily="34" charset="0"/>
              </a:rPr>
              <a:t>Sketch the scenario Harari suggests of Sapiens developing into a new, unhappy and isolated, species but also introduce alternative scenario(s) based on human cooperation, idealism and altruism.</a:t>
            </a:r>
          </a:p>
          <a:p>
            <a:endParaRPr lang="en-US" dirty="0"/>
          </a:p>
        </p:txBody>
      </p:sp>
    </p:spTree>
    <p:extLst>
      <p:ext uri="{BB962C8B-B14F-4D97-AF65-F5344CB8AC3E}">
        <p14:creationId xmlns:p14="http://schemas.microsoft.com/office/powerpoint/2010/main" val="163155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92B8-6779-E24C-B5AA-1303D8637A07}"/>
              </a:ext>
            </a:extLst>
          </p:cNvPr>
          <p:cNvSpPr>
            <a:spLocks noGrp="1"/>
          </p:cNvSpPr>
          <p:nvPr>
            <p:ph type="title"/>
          </p:nvPr>
        </p:nvSpPr>
        <p:spPr>
          <a:xfrm>
            <a:off x="838200" y="1"/>
            <a:ext cx="10515600" cy="1435260"/>
          </a:xfrm>
        </p:spPr>
        <p:txBody>
          <a:bodyPr/>
          <a:lstStyle/>
          <a:p>
            <a:pPr algn="ctr"/>
            <a:r>
              <a:rPr lang="en-US" dirty="0">
                <a:latin typeface="Arial" panose="020B0604020202020204" pitchFamily="34" charset="0"/>
              </a:rPr>
              <a:t>Arts/Performance Arts</a:t>
            </a:r>
          </a:p>
        </p:txBody>
      </p:sp>
      <p:sp>
        <p:nvSpPr>
          <p:cNvPr id="3" name="Content Placeholder 2">
            <a:extLst>
              <a:ext uri="{FF2B5EF4-FFF2-40B4-BE49-F238E27FC236}">
                <a16:creationId xmlns:a16="http://schemas.microsoft.com/office/drawing/2014/main" id="{0FB3BFA6-518B-E049-A7D3-ED8701147A92}"/>
              </a:ext>
            </a:extLst>
          </p:cNvPr>
          <p:cNvSpPr>
            <a:spLocks noGrp="1"/>
          </p:cNvSpPr>
          <p:nvPr>
            <p:ph idx="1"/>
          </p:nvPr>
        </p:nvSpPr>
        <p:spPr>
          <a:xfrm>
            <a:off x="838200" y="1275347"/>
            <a:ext cx="10526486" cy="4766679"/>
          </a:xfrm>
        </p:spPr>
        <p:txBody>
          <a:bodyPr>
            <a:normAutofit/>
          </a:bodyPr>
          <a:lstStyle/>
          <a:p>
            <a:pPr marL="0" indent="0">
              <a:lnSpc>
                <a:spcPct val="100000"/>
              </a:lnSpc>
              <a:buNone/>
            </a:pPr>
            <a:r>
              <a:rPr lang="en-US" dirty="0">
                <a:latin typeface="Arial" panose="020B0604020202020204" pitchFamily="34" charset="0"/>
              </a:rPr>
              <a:t>Create an explanation of the steps used by an artist/restorer/performance artist in getting to their finished product, decisions made and obstacles faced on the way.</a:t>
            </a:r>
          </a:p>
          <a:p>
            <a:pPr marL="0" indent="0">
              <a:lnSpc>
                <a:spcPct val="100000"/>
              </a:lnSpc>
              <a:buNone/>
            </a:pPr>
            <a:endParaRPr lang="en-US" dirty="0">
              <a:latin typeface="Arial" panose="020B0604020202020204" pitchFamily="34" charset="0"/>
            </a:endParaRPr>
          </a:p>
          <a:p>
            <a:pPr marL="0" indent="0">
              <a:lnSpc>
                <a:spcPct val="100000"/>
              </a:lnSpc>
              <a:buNone/>
            </a:pPr>
            <a:r>
              <a:rPr lang="en-US" i="1" dirty="0">
                <a:latin typeface="Arial" panose="020B0604020202020204" pitchFamily="34" charset="0"/>
              </a:rPr>
              <a:t>You are the artist pair Christo and Jeanne-Claude, who would like to wrap the Arc de Triomphe in shimmering golden fabric. Develop a branching narrative of your encounters with 1) fabric wholesalers 2) purveyors of bureaucratic red tape, e.g. the Paris city government 3) potential funders—galleries, private financiers.</a:t>
            </a:r>
          </a:p>
          <a:p>
            <a:pPr marL="0" indent="0">
              <a:buNone/>
            </a:pPr>
            <a:endParaRPr lang="en-US" dirty="0">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16796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8971-9F00-B640-B21C-D65921B83260}"/>
              </a:ext>
            </a:extLst>
          </p:cNvPr>
          <p:cNvSpPr>
            <a:spLocks noGrp="1"/>
          </p:cNvSpPr>
          <p:nvPr>
            <p:ph type="title"/>
          </p:nvPr>
        </p:nvSpPr>
        <p:spPr/>
        <p:txBody>
          <a:bodyPr/>
          <a:lstStyle/>
          <a:p>
            <a:pPr algn="ctr"/>
            <a:r>
              <a:rPr lang="en-US" dirty="0">
                <a:latin typeface="Arial" panose="020B0604020202020204" pitchFamily="34" charset="0"/>
              </a:rPr>
              <a:t>Business Operations</a:t>
            </a:r>
          </a:p>
        </p:txBody>
      </p:sp>
      <p:sp>
        <p:nvSpPr>
          <p:cNvPr id="3" name="Content Placeholder 2">
            <a:extLst>
              <a:ext uri="{FF2B5EF4-FFF2-40B4-BE49-F238E27FC236}">
                <a16:creationId xmlns:a16="http://schemas.microsoft.com/office/drawing/2014/main" id="{E7B6FC9E-A36C-2546-872B-4A659AB10EA7}"/>
              </a:ext>
            </a:extLst>
          </p:cNvPr>
          <p:cNvSpPr>
            <a:spLocks noGrp="1"/>
          </p:cNvSpPr>
          <p:nvPr>
            <p:ph idx="1"/>
          </p:nvPr>
        </p:nvSpPr>
        <p:spPr/>
        <p:txBody>
          <a:bodyPr/>
          <a:lstStyle/>
          <a:p>
            <a:pPr marL="0" indent="0">
              <a:lnSpc>
                <a:spcPct val="100000"/>
              </a:lnSpc>
              <a:buNone/>
            </a:pPr>
            <a:r>
              <a:rPr lang="en-US" dirty="0">
                <a:latin typeface="Arial" panose="020B0604020202020204" pitchFamily="34" charset="0"/>
              </a:rPr>
              <a:t>Create a decision-tree illustration of a business organization’s processes to analyze how things should be carried out to achieve better results, as in </a:t>
            </a:r>
            <a:r>
              <a:rPr lang="en-US" dirty="0">
                <a:latin typeface="Arial" panose="020B0604020202020204" pitchFamily="34" charset="0"/>
                <a:hlinkClick r:id="rId2"/>
              </a:rPr>
              <a:t>this example.</a:t>
            </a:r>
            <a:endParaRPr lang="en-US" dirty="0">
              <a:latin typeface="Arial" panose="020B0604020202020204" pitchFamily="34" charset="0"/>
            </a:endParaRPr>
          </a:p>
          <a:p>
            <a:pPr marL="0" indent="0">
              <a:lnSpc>
                <a:spcPct val="100000"/>
              </a:lnSpc>
              <a:buNone/>
            </a:pPr>
            <a:endParaRPr lang="en-US" dirty="0">
              <a:latin typeface="Arial" panose="020B0604020202020204" pitchFamily="34" charset="0"/>
            </a:endParaRPr>
          </a:p>
          <a:p>
            <a:pPr marL="0" indent="0">
              <a:lnSpc>
                <a:spcPct val="100000"/>
              </a:lnSpc>
              <a:buNone/>
            </a:pPr>
            <a:r>
              <a:rPr lang="en-US" i="1" dirty="0">
                <a:latin typeface="Arial" panose="020B0604020202020204" pitchFamily="34" charset="0"/>
              </a:rPr>
              <a:t>Simulate how things in small business X work with branching scenarios such as “working group active—yes or no,” “work with company—as a colleague or as a client,” include meetings leading to different outcomes, etc.  </a:t>
            </a:r>
          </a:p>
        </p:txBody>
      </p:sp>
    </p:spTree>
    <p:extLst>
      <p:ext uri="{BB962C8B-B14F-4D97-AF65-F5344CB8AC3E}">
        <p14:creationId xmlns:p14="http://schemas.microsoft.com/office/powerpoint/2010/main" val="327959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5BC6-4F75-CA4A-B85E-0BDBDE79D284}"/>
              </a:ext>
            </a:extLst>
          </p:cNvPr>
          <p:cNvSpPr>
            <a:spLocks noGrp="1"/>
          </p:cNvSpPr>
          <p:nvPr>
            <p:ph type="title"/>
          </p:nvPr>
        </p:nvSpPr>
        <p:spPr/>
        <p:txBody>
          <a:bodyPr>
            <a:normAutofit/>
          </a:bodyPr>
          <a:lstStyle/>
          <a:p>
            <a:pPr algn="ctr"/>
            <a:r>
              <a:rPr lang="en-US" dirty="0">
                <a:latin typeface="Arial" panose="020B0604020202020204" pitchFamily="34" charset="0"/>
              </a:rPr>
              <a:t>Have an idea for a prompt or wish to share your own Twine teaching game? </a:t>
            </a:r>
          </a:p>
        </p:txBody>
      </p:sp>
      <p:sp>
        <p:nvSpPr>
          <p:cNvPr id="3" name="Content Placeholder 2">
            <a:extLst>
              <a:ext uri="{FF2B5EF4-FFF2-40B4-BE49-F238E27FC236}">
                <a16:creationId xmlns:a16="http://schemas.microsoft.com/office/drawing/2014/main" id="{7E59AD4E-E6BC-084C-9732-2AC2CA92A334}"/>
              </a:ext>
            </a:extLst>
          </p:cNvPr>
          <p:cNvSpPr>
            <a:spLocks noGrp="1"/>
          </p:cNvSpPr>
          <p:nvPr>
            <p:ph idx="1"/>
          </p:nvPr>
        </p:nvSpPr>
        <p:spPr/>
        <p:txBody>
          <a:bodyPr>
            <a:normAutofit fontScale="25000" lnSpcReduction="20000"/>
          </a:bodyPr>
          <a:lstStyle/>
          <a:p>
            <a:pPr marL="0" indent="0">
              <a:lnSpc>
                <a:spcPct val="120000"/>
              </a:lnSpc>
              <a:buNone/>
            </a:pPr>
            <a:endParaRPr lang="en-US" sz="9000" dirty="0">
              <a:latin typeface="Arial" panose="020B0604020202020204" pitchFamily="34" charset="0"/>
            </a:endParaRPr>
          </a:p>
          <a:p>
            <a:pPr marL="0" indent="0">
              <a:lnSpc>
                <a:spcPct val="120000"/>
              </a:lnSpc>
              <a:buNone/>
            </a:pPr>
            <a:r>
              <a:rPr lang="en-US" sz="9000" dirty="0">
                <a:latin typeface="Arial" panose="020B0604020202020204" pitchFamily="34" charset="0"/>
              </a:rPr>
              <a:t>Please get in touch!</a:t>
            </a:r>
          </a:p>
          <a:p>
            <a:pPr marL="0" indent="0">
              <a:lnSpc>
                <a:spcPct val="120000"/>
              </a:lnSpc>
              <a:buNone/>
            </a:pPr>
            <a:r>
              <a:rPr lang="en-US" sz="9000" b="1" dirty="0">
                <a:latin typeface="Arial" panose="020B0604020202020204" pitchFamily="34" charset="0"/>
              </a:rPr>
              <a:t>Katherine </a:t>
            </a:r>
            <a:r>
              <a:rPr lang="en-US" sz="9000" b="1" dirty="0" err="1">
                <a:latin typeface="Arial" panose="020B0604020202020204" pitchFamily="34" charset="0"/>
              </a:rPr>
              <a:t>Tsan</a:t>
            </a:r>
            <a:r>
              <a:rPr lang="en-US" sz="9000" dirty="0">
                <a:latin typeface="Arial" panose="020B0604020202020204" pitchFamily="34" charset="0"/>
              </a:rPr>
              <a:t>, OER Fellow, Center for Teaching and Learning, Baruch College-CUNY and OER Coordinator/Educational Technologist, York College-CUNY Center for Teaching, Learning and Educational Technologies</a:t>
            </a:r>
          </a:p>
          <a:p>
            <a:pPr marL="0" indent="0">
              <a:lnSpc>
                <a:spcPct val="120000"/>
              </a:lnSpc>
              <a:buNone/>
            </a:pPr>
            <a:r>
              <a:rPr lang="en-US" sz="9000" dirty="0">
                <a:latin typeface="Arial" panose="020B0604020202020204" pitchFamily="34" charset="0"/>
                <a:hlinkClick r:id="rId2"/>
              </a:rPr>
              <a:t>katherine.tsan@baruch.cuny.edu</a:t>
            </a:r>
            <a:endParaRPr lang="en-US" sz="9000" dirty="0">
              <a:latin typeface="Arial" panose="020B0604020202020204" pitchFamily="34" charset="0"/>
            </a:endParaRPr>
          </a:p>
          <a:p>
            <a:pPr marL="0" indent="0">
              <a:lnSpc>
                <a:spcPct val="120000"/>
              </a:lnSpc>
              <a:buNone/>
            </a:pPr>
            <a:endParaRPr lang="en-US" sz="9000" dirty="0">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0023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DDE1-4AA1-4D40-8703-9CEAB1536C5F}"/>
              </a:ext>
            </a:extLst>
          </p:cNvPr>
          <p:cNvSpPr>
            <a:spLocks noGrp="1"/>
          </p:cNvSpPr>
          <p:nvPr>
            <p:ph type="title"/>
          </p:nvPr>
        </p:nvSpPr>
        <p:spPr>
          <a:xfrm>
            <a:off x="0" y="231494"/>
            <a:ext cx="12060820" cy="880614"/>
          </a:xfrm>
        </p:spPr>
        <p:txBody>
          <a:bodyPr>
            <a:normAutofit fontScale="90000"/>
          </a:bodyPr>
          <a:lstStyle/>
          <a:p>
            <a:pPr algn="ctr"/>
            <a:r>
              <a:rPr lang="en-US" dirty="0">
                <a:latin typeface="Arial" panose="020B0604020202020204" pitchFamily="34" charset="0"/>
              </a:rPr>
              <a:t>A vehicle for public scholarship/active learning that</a:t>
            </a:r>
            <a:br>
              <a:rPr lang="en-US" dirty="0">
                <a:latin typeface="Arial" panose="020B0604020202020204" pitchFamily="34" charset="0"/>
              </a:rPr>
            </a:br>
            <a:endParaRPr lang="en-US" dirty="0">
              <a:latin typeface="Arial" panose="020B0604020202020204" pitchFamily="34" charset="0"/>
            </a:endParaRPr>
          </a:p>
        </p:txBody>
      </p:sp>
      <p:sp>
        <p:nvSpPr>
          <p:cNvPr id="3" name="Content Placeholder 2">
            <a:extLst>
              <a:ext uri="{FF2B5EF4-FFF2-40B4-BE49-F238E27FC236}">
                <a16:creationId xmlns:a16="http://schemas.microsoft.com/office/drawing/2014/main" id="{BDD4237A-AD02-7143-81EC-61C452DBA544}"/>
              </a:ext>
            </a:extLst>
          </p:cNvPr>
          <p:cNvSpPr>
            <a:spLocks noGrp="1"/>
          </p:cNvSpPr>
          <p:nvPr>
            <p:ph idx="1"/>
          </p:nvPr>
        </p:nvSpPr>
        <p:spPr>
          <a:xfrm>
            <a:off x="597873" y="995423"/>
            <a:ext cx="10996251" cy="5528643"/>
          </a:xfrm>
        </p:spPr>
        <p:txBody>
          <a:bodyPr>
            <a:normAutofit/>
          </a:bodyPr>
          <a:lstStyle/>
          <a:p>
            <a:pPr>
              <a:lnSpc>
                <a:spcPct val="120000"/>
              </a:lnSpc>
            </a:pPr>
            <a:r>
              <a:rPr lang="en-US" dirty="0">
                <a:latin typeface="Arial" panose="020B0604020202020204" pitchFamily="34" charset="0"/>
              </a:rPr>
              <a:t>puts the learner in control</a:t>
            </a:r>
          </a:p>
          <a:p>
            <a:pPr>
              <a:lnSpc>
                <a:spcPct val="120000"/>
              </a:lnSpc>
            </a:pPr>
            <a:r>
              <a:rPr lang="en-US" dirty="0">
                <a:latin typeface="Arial" panose="020B0604020202020204" pitchFamily="34" charset="0"/>
              </a:rPr>
              <a:t>helps students develop empathy by featuring a person experiencing hardship, as in </a:t>
            </a:r>
            <a:r>
              <a:rPr lang="en-US" dirty="0">
                <a:latin typeface="Arial" panose="020B0604020202020204" pitchFamily="34" charset="0"/>
                <a:hlinkClick r:id="rId3"/>
              </a:rPr>
              <a:t>this game</a:t>
            </a:r>
            <a:endParaRPr lang="en-US" dirty="0">
              <a:latin typeface="Arial" panose="020B0604020202020204" pitchFamily="34" charset="0"/>
            </a:endParaRPr>
          </a:p>
          <a:p>
            <a:pPr>
              <a:lnSpc>
                <a:spcPct val="120000"/>
              </a:lnSpc>
            </a:pPr>
            <a:r>
              <a:rPr lang="en-US" dirty="0">
                <a:latin typeface="Arial" panose="020B0604020202020204" pitchFamily="34" charset="0"/>
              </a:rPr>
              <a:t>spurs on creativity by thinking through alternate scenarios</a:t>
            </a:r>
          </a:p>
          <a:p>
            <a:pPr>
              <a:lnSpc>
                <a:spcPct val="120000"/>
              </a:lnSpc>
            </a:pPr>
            <a:r>
              <a:rPr lang="en-US" dirty="0">
                <a:latin typeface="Arial" panose="020B0604020202020204" pitchFamily="34" charset="0"/>
              </a:rPr>
              <a:t>reinforces messages of individual agency, cause and effect</a:t>
            </a:r>
          </a:p>
          <a:p>
            <a:pPr>
              <a:lnSpc>
                <a:spcPct val="120000"/>
              </a:lnSpc>
            </a:pPr>
            <a:r>
              <a:rPr lang="en-US" dirty="0">
                <a:latin typeface="Arial" panose="020B0604020202020204" pitchFamily="34" charset="0"/>
              </a:rPr>
              <a:t>helps recall content (can make small games of small moments) </a:t>
            </a:r>
          </a:p>
          <a:p>
            <a:pPr>
              <a:lnSpc>
                <a:spcPct val="120000"/>
              </a:lnSpc>
            </a:pPr>
            <a:r>
              <a:rPr lang="en-US" dirty="0">
                <a:latin typeface="Arial" panose="020B0604020202020204" pitchFamily="34" charset="0"/>
              </a:rPr>
              <a:t>considers major issues of our time and projects potential futures</a:t>
            </a:r>
          </a:p>
          <a:p>
            <a:pPr>
              <a:lnSpc>
                <a:spcPct val="120000"/>
              </a:lnSpc>
            </a:pPr>
            <a:r>
              <a:rPr lang="en-US" dirty="0">
                <a:latin typeface="Arial" panose="020B0604020202020204" pitchFamily="34" charset="0"/>
              </a:rPr>
              <a:t>so: can lead to problem-solving activities to help change behavior and improve outcomes based on decisions made now</a:t>
            </a:r>
          </a:p>
          <a:p>
            <a:pPr marL="0" indent="0">
              <a:buNone/>
            </a:pPr>
            <a:endParaRPr lang="en-US" dirty="0"/>
          </a:p>
        </p:txBody>
      </p:sp>
      <p:sp>
        <p:nvSpPr>
          <p:cNvPr id="4" name="Rectangle 1">
            <a:extLst>
              <a:ext uri="{FF2B5EF4-FFF2-40B4-BE49-F238E27FC236}">
                <a16:creationId xmlns:a16="http://schemas.microsoft.com/office/drawing/2014/main" id="{3F194EA2-5E05-474B-8FD6-71D1999248FB}"/>
              </a:ext>
            </a:extLst>
          </p:cNvPr>
          <p:cNvSpPr>
            <a:spLocks noChangeArrowheads="1"/>
          </p:cNvSpPr>
          <p:nvPr/>
        </p:nvSpPr>
        <p:spPr bwMode="auto">
          <a:xfrm>
            <a:off x="127000" y="6500982"/>
            <a:ext cx="11933820"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24890D"/>
                </a:solidFill>
                <a:effectLst/>
                <a:latin typeface="Lato"/>
              </a:rPr>
              <a:t> </a:t>
            </a:r>
            <a:r>
              <a:rPr lang="en-US" altLang="en-US" sz="1200" dirty="0"/>
              <a:t>This page modifies</a:t>
            </a:r>
            <a:r>
              <a:rPr lang="en-US" altLang="en-US" sz="1000" dirty="0"/>
              <a:t> </a:t>
            </a:r>
            <a:r>
              <a:rPr kumimoji="0" lang="en-US" altLang="en-US" sz="1200" b="0" i="0" u="none" strike="noStrike" cap="none" normalizeH="0" baseline="0" dirty="0">
                <a:ln>
                  <a:noFill/>
                </a:ln>
                <a:solidFill>
                  <a:srgbClr val="2B2B2B"/>
                </a:solidFill>
                <a:effectLst/>
                <a:latin typeface="Lato"/>
              </a:rPr>
              <a:t>DLA101.org by </a:t>
            </a:r>
            <a:r>
              <a:rPr kumimoji="0" lang="en-US" altLang="en-US" sz="1200" b="0" i="0" u="sng" strike="noStrike" cap="none" normalizeH="0" baseline="0" dirty="0">
                <a:ln>
                  <a:noFill/>
                </a:ln>
                <a:solidFill>
                  <a:srgbClr val="24890D"/>
                </a:solidFill>
                <a:effectLst/>
                <a:latin typeface="Lato"/>
                <a:hlinkClick r:id="rId4"/>
              </a:rPr>
              <a:t>The Great Lakes Colleges Association</a:t>
            </a:r>
            <a:r>
              <a:rPr kumimoji="0" lang="en-US" altLang="en-US" sz="1200" b="0" i="0" u="sng" strike="noStrike" cap="none" normalizeH="0" baseline="0" dirty="0">
                <a:ln>
                  <a:noFill/>
                </a:ln>
                <a:solidFill>
                  <a:srgbClr val="2B2B2B"/>
                </a:solidFill>
                <a:effectLst/>
                <a:latin typeface="Lato"/>
              </a:rPr>
              <a:t>, </a:t>
            </a:r>
            <a:r>
              <a:rPr kumimoji="0" lang="en-US" altLang="en-US" sz="1200" b="0" i="0" u="none" strike="noStrike" cap="none" normalizeH="0" baseline="0" dirty="0">
                <a:ln>
                  <a:noFill/>
                </a:ln>
                <a:solidFill>
                  <a:srgbClr val="2B2B2B"/>
                </a:solidFill>
                <a:effectLst/>
                <a:latin typeface="Lato"/>
              </a:rPr>
              <a:t>licensed under a </a:t>
            </a:r>
            <a:r>
              <a:rPr kumimoji="0" lang="en-US" altLang="en-US" sz="1200" b="0" i="0" u="sng" strike="noStrike" cap="none" normalizeH="0" baseline="0" dirty="0">
                <a:ln>
                  <a:noFill/>
                </a:ln>
                <a:solidFill>
                  <a:srgbClr val="24890D"/>
                </a:solidFill>
                <a:effectLst/>
                <a:latin typeface="Lato"/>
                <a:hlinkClick r:id="rId5"/>
              </a:rPr>
              <a:t>Creative Commons Attribution-NonCommercial-ShareAlike 4.0 International License</a:t>
            </a:r>
            <a:r>
              <a:rPr kumimoji="0" lang="en-US" altLang="en-US" sz="1200" b="0" i="0" u="none" strike="noStrike" cap="none" normalizeH="0" baseline="0" dirty="0">
                <a:ln>
                  <a:noFill/>
                </a:ln>
                <a:solidFill>
                  <a:srgbClr val="2B2B2B"/>
                </a:solidFill>
                <a:effectLst/>
                <a:latin typeface="Lato"/>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915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1BC5-E856-3141-9884-85EB16321401}"/>
              </a:ext>
            </a:extLst>
          </p:cNvPr>
          <p:cNvSpPr>
            <a:spLocks noGrp="1"/>
          </p:cNvSpPr>
          <p:nvPr>
            <p:ph type="title"/>
          </p:nvPr>
        </p:nvSpPr>
        <p:spPr>
          <a:xfrm>
            <a:off x="-439838" y="365125"/>
            <a:ext cx="12631837" cy="1325563"/>
          </a:xfrm>
        </p:spPr>
        <p:txBody>
          <a:bodyPr/>
          <a:lstStyle/>
          <a:p>
            <a:pPr algn="ctr"/>
            <a:r>
              <a:rPr lang="en-US" dirty="0">
                <a:latin typeface="Arial" panose="020B0604020202020204" pitchFamily="34" charset="0"/>
              </a:rPr>
              <a:t>Tips for crafting Twine assignment prompts</a:t>
            </a:r>
          </a:p>
        </p:txBody>
      </p:sp>
      <p:sp>
        <p:nvSpPr>
          <p:cNvPr id="3" name="Content Placeholder 2">
            <a:extLst>
              <a:ext uri="{FF2B5EF4-FFF2-40B4-BE49-F238E27FC236}">
                <a16:creationId xmlns:a16="http://schemas.microsoft.com/office/drawing/2014/main" id="{EC31391A-BFD5-3B44-8FAD-091B9F2342E9}"/>
              </a:ext>
            </a:extLst>
          </p:cNvPr>
          <p:cNvSpPr>
            <a:spLocks noGrp="1"/>
          </p:cNvSpPr>
          <p:nvPr>
            <p:ph idx="1"/>
          </p:nvPr>
        </p:nvSpPr>
        <p:spPr>
          <a:xfrm>
            <a:off x="368301" y="1600200"/>
            <a:ext cx="11414728" cy="4892675"/>
          </a:xfrm>
        </p:spPr>
        <p:txBody>
          <a:bodyPr>
            <a:normAutofit/>
          </a:bodyPr>
          <a:lstStyle/>
          <a:p>
            <a:pPr>
              <a:lnSpc>
                <a:spcPct val="120000"/>
              </a:lnSpc>
            </a:pPr>
            <a:r>
              <a:rPr lang="en-US" dirty="0">
                <a:latin typeface="Arial" panose="020B0604020202020204" pitchFamily="34" charset="0"/>
              </a:rPr>
              <a:t>estimate how long it will take to teach the tool depending on student class size, technological savvy, etc. and how to scaffold mastery.</a:t>
            </a:r>
          </a:p>
          <a:p>
            <a:pPr>
              <a:lnSpc>
                <a:spcPct val="120000"/>
              </a:lnSpc>
            </a:pPr>
            <a:r>
              <a:rPr lang="en-US" dirty="0">
                <a:latin typeface="Arial" panose="020B0604020202020204" pitchFamily="34" charset="0"/>
              </a:rPr>
              <a:t>have a list of three or four goals (technological, conceptual) to take away and expectations about word limits, the look of the page (for ex. audiovisuals) </a:t>
            </a:r>
          </a:p>
          <a:p>
            <a:pPr>
              <a:lnSpc>
                <a:spcPct val="120000"/>
              </a:lnSpc>
            </a:pPr>
            <a:r>
              <a:rPr lang="en-US" dirty="0">
                <a:latin typeface="Arial" panose="020B0604020202020204" pitchFamily="34" charset="0"/>
              </a:rPr>
              <a:t>include links to the Twine Cookbook and Wiki tutorials</a:t>
            </a:r>
          </a:p>
          <a:p>
            <a:pPr>
              <a:lnSpc>
                <a:spcPct val="120000"/>
              </a:lnSpc>
            </a:pPr>
            <a:r>
              <a:rPr lang="en-US" dirty="0">
                <a:latin typeface="Arial" panose="020B0604020202020204" pitchFamily="34" charset="0"/>
              </a:rPr>
              <a:t>add a grading rubric, such as the one here </a:t>
            </a:r>
            <a:r>
              <a:rPr lang="en-US" dirty="0">
                <a:latin typeface="Arial" panose="020B0604020202020204" pitchFamily="34" charset="0"/>
                <a:hlinkClick r:id="rId2"/>
              </a:rPr>
              <a:t>for this history assignment</a:t>
            </a:r>
            <a:endParaRPr lang="en-US" dirty="0">
              <a:latin typeface="Arial" panose="020B0604020202020204" pitchFamily="34" charset="0"/>
            </a:endParaRPr>
          </a:p>
          <a:p>
            <a:pPr>
              <a:lnSpc>
                <a:spcPct val="120000"/>
              </a:lnSpc>
            </a:pPr>
            <a:r>
              <a:rPr lang="en-US" dirty="0">
                <a:latin typeface="Arial" panose="020B0604020202020204" pitchFamily="34" charset="0"/>
              </a:rPr>
              <a:t>assign a reflection piece: what did </a:t>
            </a:r>
            <a:r>
              <a:rPr lang="ru-RU" dirty="0">
                <a:latin typeface="Arial" panose="020B0604020202020204" pitchFamily="34" charset="0"/>
              </a:rPr>
              <a:t>(</a:t>
            </a:r>
            <a:r>
              <a:rPr lang="en-US" dirty="0">
                <a:latin typeface="Arial" panose="020B0604020202020204" pitchFamily="34" charset="0"/>
              </a:rPr>
              <a:t>not</a:t>
            </a:r>
            <a:r>
              <a:rPr lang="ru-RU" dirty="0">
                <a:latin typeface="Arial" panose="020B0604020202020204" pitchFamily="34" charset="0"/>
              </a:rPr>
              <a:t>)</a:t>
            </a:r>
            <a:r>
              <a:rPr lang="en-US" dirty="0">
                <a:latin typeface="Arial" panose="020B0604020202020204" pitchFamily="34" charset="0"/>
              </a:rPr>
              <a:t> go well and lessons learned</a:t>
            </a:r>
          </a:p>
        </p:txBody>
      </p:sp>
    </p:spTree>
    <p:extLst>
      <p:ext uri="{BB962C8B-B14F-4D97-AF65-F5344CB8AC3E}">
        <p14:creationId xmlns:p14="http://schemas.microsoft.com/office/powerpoint/2010/main" val="70375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28F7-D7D8-2945-9886-71F979116B3A}"/>
              </a:ext>
            </a:extLst>
          </p:cNvPr>
          <p:cNvSpPr>
            <a:spLocks noGrp="1"/>
          </p:cNvSpPr>
          <p:nvPr>
            <p:ph type="title"/>
          </p:nvPr>
        </p:nvSpPr>
        <p:spPr/>
        <p:txBody>
          <a:bodyPr/>
          <a:lstStyle/>
          <a:p>
            <a:pPr algn="ctr"/>
            <a:r>
              <a:rPr lang="en-US" dirty="0">
                <a:latin typeface="Arial" panose="020B0604020202020204" pitchFamily="34" charset="0"/>
              </a:rPr>
              <a:t>English/Language Arts</a:t>
            </a:r>
          </a:p>
        </p:txBody>
      </p:sp>
      <p:sp>
        <p:nvSpPr>
          <p:cNvPr id="3" name="Content Placeholder 2">
            <a:extLst>
              <a:ext uri="{FF2B5EF4-FFF2-40B4-BE49-F238E27FC236}">
                <a16:creationId xmlns:a16="http://schemas.microsoft.com/office/drawing/2014/main" id="{F638B9F8-7DE3-D545-9CF1-CA3CE0D281D3}"/>
              </a:ext>
            </a:extLst>
          </p:cNvPr>
          <p:cNvSpPr>
            <a:spLocks noGrp="1"/>
          </p:cNvSpPr>
          <p:nvPr>
            <p:ph idx="1"/>
          </p:nvPr>
        </p:nvSpPr>
        <p:spPr/>
        <p:txBody>
          <a:bodyPr>
            <a:normAutofit fontScale="85000" lnSpcReduction="20000"/>
          </a:bodyPr>
          <a:lstStyle/>
          <a:p>
            <a:pPr marL="0" indent="0">
              <a:lnSpc>
                <a:spcPct val="110000"/>
              </a:lnSpc>
              <a:buNone/>
            </a:pPr>
            <a:r>
              <a:rPr lang="en-US" dirty="0">
                <a:latin typeface="Arial" panose="020B0604020202020204" pitchFamily="34" charset="0"/>
              </a:rPr>
              <a:t>Recreate a famous story from literature—such as the example below from Charlotte Brontë’s </a:t>
            </a:r>
            <a:r>
              <a:rPr lang="en-US" i="1" dirty="0">
                <a:latin typeface="Arial" panose="020B0604020202020204" pitchFamily="34" charset="0"/>
              </a:rPr>
              <a:t>Jane Eyre </a:t>
            </a:r>
            <a:r>
              <a:rPr lang="en-US" dirty="0">
                <a:latin typeface="Arial" panose="020B0604020202020204" pitchFamily="34" charset="0"/>
              </a:rPr>
              <a:t>(1847) but add a twist in the plot or an alternate ending. Or see </a:t>
            </a:r>
            <a:r>
              <a:rPr lang="en-US" dirty="0">
                <a:latin typeface="Arial" panose="020B0604020202020204" pitchFamily="34" charset="0"/>
                <a:hlinkClick r:id="rId3"/>
              </a:rPr>
              <a:t>this postmodern literary experiment.</a:t>
            </a:r>
            <a:endParaRPr lang="en-US" i="1" dirty="0">
              <a:latin typeface="Arial" panose="020B0604020202020204" pitchFamily="34" charset="0"/>
            </a:endParaRPr>
          </a:p>
          <a:p>
            <a:pPr marL="0" indent="0">
              <a:lnSpc>
                <a:spcPct val="110000"/>
              </a:lnSpc>
              <a:buNone/>
            </a:pPr>
            <a:endParaRPr lang="en-US" i="1" dirty="0">
              <a:latin typeface="Arial" panose="020B0604020202020204" pitchFamily="34" charset="0"/>
            </a:endParaRPr>
          </a:p>
          <a:p>
            <a:pPr marL="0" indent="0">
              <a:lnSpc>
                <a:spcPct val="110000"/>
              </a:lnSpc>
              <a:buNone/>
            </a:pPr>
            <a:r>
              <a:rPr lang="en-US" i="1" dirty="0">
                <a:latin typeface="Arial" panose="020B0604020202020204" pitchFamily="34" charset="0"/>
              </a:rPr>
              <a:t>Upon coming back to Thornfield Hall, the now well-off Jane Eyre, who has friends, family and recently got a marriage proposal from the clergyman St. John Rivers, sees the estate burned to the ground and surreptitiously watches the physically handicapped Mr. Rochester. </a:t>
            </a:r>
          </a:p>
          <a:p>
            <a:pPr marL="0" indent="0">
              <a:lnSpc>
                <a:spcPct val="110000"/>
              </a:lnSpc>
              <a:buNone/>
            </a:pPr>
            <a:r>
              <a:rPr lang="en-US" i="1" dirty="0">
                <a:latin typeface="Arial" panose="020B0604020202020204" pitchFamily="34" charset="0"/>
              </a:rPr>
              <a:t>Recreate Jane’s next steps/decisions in the book and also add a couple of new scenarios that lead to very different outcomes. Imagine Jane transported to 1947 or the present day.</a:t>
            </a:r>
          </a:p>
        </p:txBody>
      </p:sp>
    </p:spTree>
    <p:extLst>
      <p:ext uri="{BB962C8B-B14F-4D97-AF65-F5344CB8AC3E}">
        <p14:creationId xmlns:p14="http://schemas.microsoft.com/office/powerpoint/2010/main" val="377288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3994-A33E-BD44-BAD2-5B07D839C12C}"/>
              </a:ext>
            </a:extLst>
          </p:cNvPr>
          <p:cNvSpPr>
            <a:spLocks noGrp="1"/>
          </p:cNvSpPr>
          <p:nvPr>
            <p:ph type="title"/>
          </p:nvPr>
        </p:nvSpPr>
        <p:spPr/>
        <p:txBody>
          <a:bodyPr/>
          <a:lstStyle/>
          <a:p>
            <a:pPr algn="ctr"/>
            <a:r>
              <a:rPr lang="en-US" dirty="0">
                <a:latin typeface="Arial" panose="020B0604020202020204" pitchFamily="34" charset="0"/>
              </a:rPr>
              <a:t>World language/ESL</a:t>
            </a:r>
          </a:p>
        </p:txBody>
      </p:sp>
      <p:sp>
        <p:nvSpPr>
          <p:cNvPr id="3" name="Content Placeholder 2">
            <a:extLst>
              <a:ext uri="{FF2B5EF4-FFF2-40B4-BE49-F238E27FC236}">
                <a16:creationId xmlns:a16="http://schemas.microsoft.com/office/drawing/2014/main" id="{0E74B8D1-3E00-804D-B70F-802E7728E2B0}"/>
              </a:ext>
            </a:extLst>
          </p:cNvPr>
          <p:cNvSpPr>
            <a:spLocks noGrp="1"/>
          </p:cNvSpPr>
          <p:nvPr>
            <p:ph idx="1"/>
          </p:nvPr>
        </p:nvSpPr>
        <p:spPr/>
        <p:txBody>
          <a:bodyPr>
            <a:normAutofit/>
          </a:bodyPr>
          <a:lstStyle/>
          <a:p>
            <a:pPr marL="0" indent="0">
              <a:lnSpc>
                <a:spcPct val="100000"/>
              </a:lnSpc>
              <a:buNone/>
            </a:pPr>
            <a:r>
              <a:rPr lang="en-US" dirty="0">
                <a:latin typeface="Arial" panose="020B0604020202020204" pitchFamily="34" charset="0"/>
              </a:rPr>
              <a:t>Take the reader through a relatable story featuring three choices, only one of which is grammatically correct. Have the incorrect choices lead to a dead end with an explanation of the mistake. Make the examples gradually more complicated, as in </a:t>
            </a:r>
            <a:r>
              <a:rPr lang="en-US" dirty="0">
                <a:latin typeface="Arial" panose="020B0604020202020204" pitchFamily="34" charset="0"/>
                <a:hlinkClick r:id="rId3"/>
              </a:rPr>
              <a:t>this story.</a:t>
            </a:r>
            <a:r>
              <a:rPr lang="en-US" dirty="0">
                <a:latin typeface="Arial" panose="020B0604020202020204" pitchFamily="34" charset="0"/>
              </a:rPr>
              <a:t> </a:t>
            </a:r>
          </a:p>
          <a:p>
            <a:pPr marL="0" indent="0">
              <a:lnSpc>
                <a:spcPct val="100000"/>
              </a:lnSpc>
              <a:buNone/>
            </a:pPr>
            <a:r>
              <a:rPr lang="en-US" i="1" dirty="0">
                <a:latin typeface="Arial" panose="020B0604020202020204" pitchFamily="34" charset="0"/>
              </a:rPr>
              <a:t>Describe a relatable experience, e.g. going to see a Halloween Parade/Día de Los Muertos/Bastille Day celebration from the point of view of a young person, sprinkling in cultural references and light colloquialisms in English/the target language. </a:t>
            </a:r>
          </a:p>
          <a:p>
            <a:pPr marL="0" indent="0">
              <a:buNone/>
            </a:pPr>
            <a:endParaRPr lang="en-US" dirty="0">
              <a:latin typeface="Arial" panose="020B0604020202020204" pitchFamily="34" charset="0"/>
            </a:endParaRPr>
          </a:p>
          <a:p>
            <a:pPr marL="0" indent="0">
              <a:buNone/>
            </a:pPr>
            <a:endParaRPr lang="en-US" dirty="0">
              <a:latin typeface="Arial" panose="020B0604020202020204" pitchFamily="34" charset="0"/>
            </a:endParaRPr>
          </a:p>
          <a:p>
            <a:pPr marL="0" indent="0">
              <a:buNone/>
            </a:pPr>
            <a:endParaRPr lang="en-US" dirty="0">
              <a:latin typeface="Arial" panose="020B0604020202020204" pitchFamily="34" charset="0"/>
            </a:endParaRPr>
          </a:p>
        </p:txBody>
      </p:sp>
    </p:spTree>
    <p:extLst>
      <p:ext uri="{BB962C8B-B14F-4D97-AF65-F5344CB8AC3E}">
        <p14:creationId xmlns:p14="http://schemas.microsoft.com/office/powerpoint/2010/main" val="380940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6E5A-87C4-0148-8CF4-D1FDFD31084C}"/>
              </a:ext>
            </a:extLst>
          </p:cNvPr>
          <p:cNvSpPr>
            <a:spLocks noGrp="1"/>
          </p:cNvSpPr>
          <p:nvPr>
            <p:ph type="title"/>
          </p:nvPr>
        </p:nvSpPr>
        <p:spPr>
          <a:xfrm>
            <a:off x="838200" y="197708"/>
            <a:ext cx="10515600" cy="1127000"/>
          </a:xfrm>
        </p:spPr>
        <p:txBody>
          <a:bodyPr/>
          <a:lstStyle/>
          <a:p>
            <a:pPr algn="ctr"/>
            <a:r>
              <a:rPr lang="en-US" dirty="0">
                <a:latin typeface="Arial" panose="020B0604020202020204" pitchFamily="34" charset="0"/>
              </a:rPr>
              <a:t>History</a:t>
            </a:r>
          </a:p>
        </p:txBody>
      </p:sp>
      <p:sp>
        <p:nvSpPr>
          <p:cNvPr id="3" name="Content Placeholder 2">
            <a:extLst>
              <a:ext uri="{FF2B5EF4-FFF2-40B4-BE49-F238E27FC236}">
                <a16:creationId xmlns:a16="http://schemas.microsoft.com/office/drawing/2014/main" id="{97D5F2EC-0774-F74F-956C-27E9197E8674}"/>
              </a:ext>
            </a:extLst>
          </p:cNvPr>
          <p:cNvSpPr>
            <a:spLocks noGrp="1"/>
          </p:cNvSpPr>
          <p:nvPr>
            <p:ph idx="1"/>
          </p:nvPr>
        </p:nvSpPr>
        <p:spPr>
          <a:xfrm>
            <a:off x="1050324" y="1124466"/>
            <a:ext cx="10303476" cy="5325761"/>
          </a:xfrm>
        </p:spPr>
        <p:txBody>
          <a:bodyPr>
            <a:normAutofit fontScale="92500" lnSpcReduction="20000"/>
          </a:bodyPr>
          <a:lstStyle/>
          <a:p>
            <a:pPr marL="0" indent="0">
              <a:lnSpc>
                <a:spcPct val="110000"/>
              </a:lnSpc>
              <a:buNone/>
            </a:pPr>
            <a:r>
              <a:rPr lang="en-US" dirty="0">
                <a:latin typeface="Arial" panose="020B0604020202020204" pitchFamily="34" charset="0"/>
              </a:rPr>
              <a:t>Create step-by-step timelines of major historical events, adding variations depending on how a vote/battle/case might have turned out—as in </a:t>
            </a:r>
            <a:r>
              <a:rPr lang="en-US" dirty="0">
                <a:latin typeface="Arial" panose="020B0604020202020204" pitchFamily="34" charset="0"/>
                <a:hlinkClick r:id="rId3"/>
              </a:rPr>
              <a:t>this example.</a:t>
            </a:r>
            <a:r>
              <a:rPr lang="en-US" dirty="0">
                <a:latin typeface="Arial" panose="020B0604020202020204" pitchFamily="34" charset="0"/>
              </a:rPr>
              <a:t> Or trace the pathways of a major or minor participant (real or imagined) in a historical event.</a:t>
            </a:r>
          </a:p>
          <a:p>
            <a:pPr marL="0" indent="0">
              <a:lnSpc>
                <a:spcPct val="110000"/>
              </a:lnSpc>
              <a:buNone/>
            </a:pPr>
            <a:endParaRPr lang="en-US" i="1" dirty="0">
              <a:latin typeface="Arial" panose="020B0604020202020204" pitchFamily="34" charset="0"/>
            </a:endParaRPr>
          </a:p>
          <a:p>
            <a:pPr marL="0" indent="0">
              <a:lnSpc>
                <a:spcPct val="110000"/>
              </a:lnSpc>
              <a:buNone/>
            </a:pPr>
            <a:r>
              <a:rPr lang="en-US" i="1" dirty="0">
                <a:latin typeface="Arial" panose="020B0604020202020204" pitchFamily="34" charset="0"/>
              </a:rPr>
              <a:t>Describe an episode from your family history: how an ancestor immigrated to the U.S./beat great odds/made a decision while exploring forks in the road leading to different outcomes.</a:t>
            </a:r>
          </a:p>
          <a:p>
            <a:pPr marL="0" indent="0">
              <a:lnSpc>
                <a:spcPct val="110000"/>
              </a:lnSpc>
              <a:buNone/>
            </a:pPr>
            <a:endParaRPr lang="en-US" i="1" dirty="0">
              <a:latin typeface="Arial" panose="020B0604020202020204" pitchFamily="34" charset="0"/>
            </a:endParaRPr>
          </a:p>
          <a:p>
            <a:pPr marL="0" indent="0">
              <a:lnSpc>
                <a:spcPct val="110000"/>
              </a:lnSpc>
              <a:buNone/>
            </a:pPr>
            <a:r>
              <a:rPr lang="en-US" i="1" dirty="0">
                <a:latin typeface="Arial" panose="020B0604020202020204" pitchFamily="34" charset="0"/>
              </a:rPr>
              <a:t>Imagine you are Montezuma being told of the arrival of </a:t>
            </a:r>
            <a:r>
              <a:rPr lang="en-US" i="1" dirty="0" err="1">
                <a:latin typeface="Arial" panose="020B0604020202020204" pitchFamily="34" charset="0"/>
              </a:rPr>
              <a:t>Hernán</a:t>
            </a:r>
            <a:r>
              <a:rPr lang="en-US" i="1" dirty="0">
                <a:latin typeface="Arial" panose="020B0604020202020204" pitchFamily="34" charset="0"/>
              </a:rPr>
              <a:t> Cortés. Branch the Aztec emperor’s attempts at intimidation-appeasement-friendship-making war-coming to terms.</a:t>
            </a:r>
          </a:p>
        </p:txBody>
      </p:sp>
    </p:spTree>
    <p:extLst>
      <p:ext uri="{BB962C8B-B14F-4D97-AF65-F5344CB8AC3E}">
        <p14:creationId xmlns:p14="http://schemas.microsoft.com/office/powerpoint/2010/main" val="362960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EBB2-DB75-DA45-A98B-8AC0366475B0}"/>
              </a:ext>
            </a:extLst>
          </p:cNvPr>
          <p:cNvSpPr>
            <a:spLocks noGrp="1"/>
          </p:cNvSpPr>
          <p:nvPr>
            <p:ph type="title"/>
          </p:nvPr>
        </p:nvSpPr>
        <p:spPr>
          <a:xfrm>
            <a:off x="114300" y="365125"/>
            <a:ext cx="11239500" cy="942975"/>
          </a:xfrm>
        </p:spPr>
        <p:txBody>
          <a:bodyPr/>
          <a:lstStyle/>
          <a:p>
            <a:pPr algn="ctr"/>
            <a:r>
              <a:rPr lang="en-US" dirty="0">
                <a:latin typeface="Arial" panose="020B0604020202020204" pitchFamily="34" charset="0"/>
              </a:rPr>
              <a:t>	Librarianship/Archival Science</a:t>
            </a:r>
          </a:p>
        </p:txBody>
      </p:sp>
      <p:sp>
        <p:nvSpPr>
          <p:cNvPr id="3" name="Content Placeholder 2">
            <a:extLst>
              <a:ext uri="{FF2B5EF4-FFF2-40B4-BE49-F238E27FC236}">
                <a16:creationId xmlns:a16="http://schemas.microsoft.com/office/drawing/2014/main" id="{B4B312B3-AEED-E049-9E60-A8F4F4D2126C}"/>
              </a:ext>
            </a:extLst>
          </p:cNvPr>
          <p:cNvSpPr>
            <a:spLocks noGrp="1"/>
          </p:cNvSpPr>
          <p:nvPr>
            <p:ph idx="1"/>
          </p:nvPr>
        </p:nvSpPr>
        <p:spPr>
          <a:xfrm>
            <a:off x="723900" y="1308100"/>
            <a:ext cx="10629900" cy="4978400"/>
          </a:xfrm>
        </p:spPr>
        <p:txBody>
          <a:bodyPr>
            <a:normAutofit lnSpcReduction="10000"/>
          </a:bodyPr>
          <a:lstStyle/>
          <a:p>
            <a:pPr marL="0" indent="0">
              <a:lnSpc>
                <a:spcPct val="100000"/>
              </a:lnSpc>
              <a:buNone/>
            </a:pPr>
            <a:r>
              <a:rPr lang="en-US" dirty="0">
                <a:latin typeface="Arial" panose="020B0604020202020204" pitchFamily="34" charset="0"/>
              </a:rPr>
              <a:t>Describe a decision-making process in a sphere of library science (including information librarianship), e.g.: deciding whether a resource is primary, secondary or tertiary; approaching online information through a critical lens; processing an archive.</a:t>
            </a:r>
          </a:p>
          <a:p>
            <a:pPr marL="0" indent="0">
              <a:lnSpc>
                <a:spcPct val="100000"/>
              </a:lnSpc>
              <a:buNone/>
            </a:pPr>
            <a:endParaRPr lang="en-US" dirty="0">
              <a:latin typeface="Arial" panose="020B0604020202020204" pitchFamily="34" charset="0"/>
            </a:endParaRPr>
          </a:p>
          <a:p>
            <a:pPr marL="0" indent="0">
              <a:lnSpc>
                <a:spcPct val="100000"/>
              </a:lnSpc>
              <a:buNone/>
            </a:pPr>
            <a:r>
              <a:rPr lang="en-US" i="1" dirty="0">
                <a:latin typeface="Arial" panose="020B0604020202020204" pitchFamily="34" charset="0"/>
              </a:rPr>
              <a:t>Explain how to process a collection from the point of view of an archivist, including the technical aspects but the organization, sense-making and selection of information (explaining how those decisions can lead to different outcomes)—the goal being to understand that archival collections are mediated resources.</a:t>
            </a:r>
          </a:p>
          <a:p>
            <a:pPr marL="0" indent="0">
              <a:lnSpc>
                <a:spcPct val="100000"/>
              </a:lnSpc>
              <a:buNone/>
            </a:pPr>
            <a:r>
              <a:rPr lang="en-US" sz="2400" dirty="0">
                <a:latin typeface="Arial" panose="020B0604020202020204" pitchFamily="34" charset="0"/>
              </a:rPr>
              <a:t>* See my Twine game about Open Educational Resources, </a:t>
            </a:r>
            <a:r>
              <a:rPr lang="en-US" sz="2400" i="1" dirty="0">
                <a:latin typeface="Arial" panose="020B0604020202020204" pitchFamily="34" charset="0"/>
              </a:rPr>
              <a:t>The Old Régime and the OER Revolution </a:t>
            </a:r>
            <a:r>
              <a:rPr lang="en-US" sz="2400" dirty="0">
                <a:latin typeface="Arial" panose="020B0604020202020204" pitchFamily="34" charset="0"/>
              </a:rPr>
              <a:t>on </a:t>
            </a:r>
            <a:r>
              <a:rPr lang="en-US" sz="2400" dirty="0">
                <a:latin typeface="Arial" panose="020B0604020202020204" pitchFamily="34" charset="0"/>
                <a:hlinkClick r:id="rId3"/>
              </a:rPr>
              <a:t>Baruch's TeachOER website.</a:t>
            </a:r>
            <a:endParaRPr lang="en-US" sz="2400" dirty="0">
              <a:latin typeface="Arial" panose="020B0604020202020204" pitchFamily="34" charset="0"/>
            </a:endParaRPr>
          </a:p>
          <a:p>
            <a:pPr marL="0" indent="0">
              <a:lnSpc>
                <a:spcPct val="100000"/>
              </a:lnSpc>
              <a:buNone/>
            </a:pPr>
            <a:endParaRPr lang="en-US" i="1" dirty="0">
              <a:latin typeface="Arial" panose="020B0604020202020204" pitchFamily="34" charset="0"/>
            </a:endParaRPr>
          </a:p>
        </p:txBody>
      </p:sp>
    </p:spTree>
    <p:extLst>
      <p:ext uri="{BB962C8B-B14F-4D97-AF65-F5344CB8AC3E}">
        <p14:creationId xmlns:p14="http://schemas.microsoft.com/office/powerpoint/2010/main" val="127596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F982-BE39-F944-A8B4-1C5C8C0CBC44}"/>
              </a:ext>
            </a:extLst>
          </p:cNvPr>
          <p:cNvSpPr>
            <a:spLocks noGrp="1"/>
          </p:cNvSpPr>
          <p:nvPr>
            <p:ph type="title"/>
          </p:nvPr>
        </p:nvSpPr>
        <p:spPr>
          <a:xfrm>
            <a:off x="838200" y="365126"/>
            <a:ext cx="10109886" cy="957048"/>
          </a:xfrm>
        </p:spPr>
        <p:txBody>
          <a:bodyPr/>
          <a:lstStyle/>
          <a:p>
            <a:pPr algn="ctr"/>
            <a:r>
              <a:rPr lang="en-US" dirty="0">
                <a:latin typeface="Arial" panose="020B0604020202020204" pitchFamily="34" charset="0"/>
              </a:rPr>
              <a:t>Physics/Engineering/History of Science</a:t>
            </a:r>
          </a:p>
        </p:txBody>
      </p:sp>
      <p:sp>
        <p:nvSpPr>
          <p:cNvPr id="3" name="Content Placeholder 2">
            <a:extLst>
              <a:ext uri="{FF2B5EF4-FFF2-40B4-BE49-F238E27FC236}">
                <a16:creationId xmlns:a16="http://schemas.microsoft.com/office/drawing/2014/main" id="{A5C0954E-1B29-0142-98DC-1D0E53518C87}"/>
              </a:ext>
            </a:extLst>
          </p:cNvPr>
          <p:cNvSpPr>
            <a:spLocks noGrp="1"/>
          </p:cNvSpPr>
          <p:nvPr>
            <p:ph idx="1"/>
          </p:nvPr>
        </p:nvSpPr>
        <p:spPr>
          <a:xfrm>
            <a:off x="377952" y="1414272"/>
            <a:ext cx="10975848" cy="5230368"/>
          </a:xfrm>
        </p:spPr>
        <p:txBody>
          <a:bodyPr>
            <a:normAutofit lnSpcReduction="10000"/>
          </a:bodyPr>
          <a:lstStyle/>
          <a:p>
            <a:pPr marL="0" indent="0">
              <a:lnSpc>
                <a:spcPct val="100000"/>
              </a:lnSpc>
              <a:buNone/>
            </a:pPr>
            <a:r>
              <a:rPr lang="en-US" dirty="0">
                <a:latin typeface="Arial" panose="020B0604020202020204" pitchFamily="34" charset="0"/>
              </a:rPr>
              <a:t>Start with a physics or engineering problem which, if solved correctly (consider having two or three answer options), leads to another word problem/module. Played to the end, this presents a complete view of a theoretical or applied concept.</a:t>
            </a:r>
          </a:p>
          <a:p>
            <a:pPr marL="0" indent="0">
              <a:lnSpc>
                <a:spcPct val="100000"/>
              </a:lnSpc>
              <a:buNone/>
            </a:pPr>
            <a:endParaRPr lang="en-US" dirty="0">
              <a:latin typeface="Arial" panose="020B0604020202020204" pitchFamily="34" charset="0"/>
            </a:endParaRPr>
          </a:p>
          <a:p>
            <a:pPr marL="0" indent="0">
              <a:lnSpc>
                <a:spcPct val="100000"/>
              </a:lnSpc>
              <a:buNone/>
            </a:pPr>
            <a:r>
              <a:rPr lang="en-US" i="1" dirty="0">
                <a:latin typeface="Arial" panose="020B0604020202020204" pitchFamily="34" charset="0"/>
              </a:rPr>
              <a:t>Based on an excerpt read in class from the journalist Adam Higginbotham’s 2019 historical account </a:t>
            </a:r>
            <a:r>
              <a:rPr lang="en-US" dirty="0">
                <a:latin typeface="Arial" panose="020B0604020202020204" pitchFamily="34" charset="0"/>
              </a:rPr>
              <a:t>Midnight in Chernobyl</a:t>
            </a:r>
            <a:r>
              <a:rPr lang="en-US" i="1" dirty="0">
                <a:latin typeface="Arial" panose="020B0604020202020204" pitchFamily="34" charset="0"/>
              </a:rPr>
              <a:t>, describe the step-by-step events that led to the explosion of Reactor Number 4 on April 26,1986 starting from decisions made by various Soviet atomic organizations in the 1970s to human error the night of the disaster, building in alternate scenarios based on diverging witness testimonies, all leading, ultimately, to the same tragic result.</a:t>
            </a:r>
            <a:endParaRPr lang="en-US" dirty="0">
              <a:latin typeface="Arial" panose="020B0604020202020204" pitchFamily="34" charset="0"/>
            </a:endParaRPr>
          </a:p>
          <a:p>
            <a:pPr marL="0" indent="0">
              <a:lnSpc>
                <a:spcPct val="100000"/>
              </a:lnSpc>
              <a:buNone/>
            </a:pPr>
            <a:endParaRPr lang="en-US" dirty="0">
              <a:latin typeface="Arial" panose="020B0604020202020204" pitchFamily="34" charset="0"/>
            </a:endParaRPr>
          </a:p>
          <a:p>
            <a:pPr marL="0" indent="0">
              <a:buNone/>
            </a:pPr>
            <a:endParaRPr lang="en-US" dirty="0">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64457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0C29-1505-DC4A-981D-D076F5B56BEF}"/>
              </a:ext>
            </a:extLst>
          </p:cNvPr>
          <p:cNvSpPr>
            <a:spLocks noGrp="1"/>
          </p:cNvSpPr>
          <p:nvPr>
            <p:ph type="title"/>
          </p:nvPr>
        </p:nvSpPr>
        <p:spPr/>
        <p:txBody>
          <a:bodyPr/>
          <a:lstStyle/>
          <a:p>
            <a:pPr algn="ctr"/>
            <a:r>
              <a:rPr lang="en-US" dirty="0">
                <a:latin typeface="Arial" panose="020B0604020202020204" pitchFamily="34" charset="0"/>
              </a:rPr>
              <a:t>Biology/Life Science</a:t>
            </a:r>
          </a:p>
        </p:txBody>
      </p:sp>
      <p:sp>
        <p:nvSpPr>
          <p:cNvPr id="3" name="Content Placeholder 2">
            <a:extLst>
              <a:ext uri="{FF2B5EF4-FFF2-40B4-BE49-F238E27FC236}">
                <a16:creationId xmlns:a16="http://schemas.microsoft.com/office/drawing/2014/main" id="{EDF9A938-AEC7-3A4E-B25D-0144B10C1160}"/>
              </a:ext>
            </a:extLst>
          </p:cNvPr>
          <p:cNvSpPr>
            <a:spLocks noGrp="1"/>
          </p:cNvSpPr>
          <p:nvPr>
            <p:ph idx="1"/>
          </p:nvPr>
        </p:nvSpPr>
        <p:spPr>
          <a:xfrm>
            <a:off x="838200" y="1515979"/>
            <a:ext cx="10515600" cy="4660984"/>
          </a:xfrm>
        </p:spPr>
        <p:txBody>
          <a:bodyPr>
            <a:normAutofit/>
          </a:bodyPr>
          <a:lstStyle/>
          <a:p>
            <a:pPr marL="0" indent="0">
              <a:lnSpc>
                <a:spcPct val="100000"/>
              </a:lnSpc>
              <a:buNone/>
            </a:pPr>
            <a:r>
              <a:rPr lang="en-US" dirty="0">
                <a:latin typeface="Arial" panose="020B0604020202020204" pitchFamily="34" charset="0"/>
              </a:rPr>
              <a:t>Develop branching scenarios of divergent outcomes based on changing scientific variables. Or introduce variables that may have an effect on global phenomena such as climate change and introduce various ways in which the situation might play out.</a:t>
            </a:r>
          </a:p>
          <a:p>
            <a:pPr marL="0" indent="0">
              <a:lnSpc>
                <a:spcPct val="100000"/>
              </a:lnSpc>
              <a:buNone/>
            </a:pPr>
            <a:endParaRPr lang="en-US" dirty="0">
              <a:latin typeface="Arial" panose="020B0604020202020204" pitchFamily="34" charset="0"/>
            </a:endParaRPr>
          </a:p>
          <a:p>
            <a:pPr marL="0" indent="0">
              <a:lnSpc>
                <a:spcPct val="100000"/>
              </a:lnSpc>
              <a:buNone/>
            </a:pPr>
            <a:r>
              <a:rPr lang="en-US" i="1" dirty="0">
                <a:latin typeface="Arial" panose="020B0604020202020204" pitchFamily="34" charset="0"/>
              </a:rPr>
              <a:t>Describe pathways for normal versus abnormal cell evolution with different variables or factors leading to different scenarios. </a:t>
            </a:r>
          </a:p>
        </p:txBody>
      </p:sp>
    </p:spTree>
    <p:extLst>
      <p:ext uri="{BB962C8B-B14F-4D97-AF65-F5344CB8AC3E}">
        <p14:creationId xmlns:p14="http://schemas.microsoft.com/office/powerpoint/2010/main" val="213661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5530</TotalTime>
  <Words>1240</Words>
  <Application>Microsoft Macintosh PowerPoint</Application>
  <PresentationFormat>Widescreen</PresentationFormat>
  <Paragraphs>80</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Lato</vt:lpstr>
      <vt:lpstr>source sans pro</vt:lpstr>
      <vt:lpstr>Office Theme</vt:lpstr>
      <vt:lpstr>Exploring the Pedagogical Applications of Twine</vt:lpstr>
      <vt:lpstr>A vehicle for public scholarship/active learning that </vt:lpstr>
      <vt:lpstr>Tips for crafting Twine assignment prompts</vt:lpstr>
      <vt:lpstr>English/Language Arts</vt:lpstr>
      <vt:lpstr>World language/ESL</vt:lpstr>
      <vt:lpstr>History</vt:lpstr>
      <vt:lpstr> Librarianship/Archival Science</vt:lpstr>
      <vt:lpstr>Physics/Engineering/History of Science</vt:lpstr>
      <vt:lpstr>Biology/Life Science</vt:lpstr>
      <vt:lpstr>Sociology/Anthropology</vt:lpstr>
      <vt:lpstr>Arts/Performance Arts</vt:lpstr>
      <vt:lpstr>Business Operations</vt:lpstr>
      <vt:lpstr>Have an idea for a prompt or wish to share your own Twine teaching game?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Twine Could Be Great for Your Class:</dc:title>
  <dc:creator>Katherine Foshko</dc:creator>
  <cp:lastModifiedBy>Katherine Foshko</cp:lastModifiedBy>
  <cp:revision>101</cp:revision>
  <dcterms:created xsi:type="dcterms:W3CDTF">2021-02-22T14:16:33Z</dcterms:created>
  <dcterms:modified xsi:type="dcterms:W3CDTF">2021-03-13T01:36:13Z</dcterms:modified>
</cp:coreProperties>
</file>